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2" r:id="rId9"/>
    <p:sldId id="266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B82C6-C03E-4315-9E40-9A07285C0C3E}" v="67" dt="2019-12-17T11:59:59.019"/>
    <p1510:client id="{2DEC8E2A-C658-4FA3-A4A3-928DA88C7D82}" v="298" dt="2019-12-18T10:33:46.013"/>
    <p1510:client id="{62179C13-0B77-4D52-9586-68748EF5E5A4}" v="14" dt="2019-12-17T10:37:16.495"/>
    <p1510:client id="{660D101E-4381-4EE9-9831-F83F458B2942}" v="456" dt="2019-12-18T11:12:48.996"/>
    <p1510:client id="{BC0082C9-3486-B6FE-47D5-DB67DA34E87B}" v="154" dt="2019-12-18T15:32:24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3073" autoAdjust="0"/>
  </p:normalViewPr>
  <p:slideViewPr>
    <p:cSldViewPr snapToGrid="0">
      <p:cViewPr varScale="1">
        <p:scale>
          <a:sx n="79" d="100"/>
          <a:sy n="79" d="100"/>
        </p:scale>
        <p:origin x="6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E7C56-10DB-4D02-815D-B3CD08363190}" type="datetimeFigureOut">
              <a:rPr lang="ca-ES" smtClean="0"/>
              <a:t>20/12/2019</a:t>
            </a:fld>
            <a:endParaRPr lang="ca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95281-CE51-4290-A374-3A84C66F5EA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7773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guru.net/tech-news/mustafa-mahmoud/2019-is-the-best-year-ever-for-fighting-game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bstance3d.com/subscribe/" TargetMode="External"/><Relationship Id="rId3" Type="http://schemas.openxmlformats.org/officeDocument/2006/relationships/hyperlink" Target="https://www.payscale.com/research/US/Job=Video_Game_Designer/Salary" TargetMode="External"/><Relationship Id="rId7" Type="http://schemas.openxmlformats.org/officeDocument/2006/relationships/hyperlink" Target="https://www.adobe.com/es/creativecloud/plan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utodesk.com/products/3ds-max/subscribe?support=ADVANCED&amp;plc=3DSMAX&amp;term=1-YEAR&amp;quantity=1" TargetMode="External"/><Relationship Id="rId5" Type="http://schemas.openxmlformats.org/officeDocument/2006/relationships/hyperlink" Target="https://store.unity.com/es/compare-plans" TargetMode="External"/><Relationship Id="rId4" Type="http://schemas.openxmlformats.org/officeDocument/2006/relationships/hyperlink" Target="https://mejorenpc.com/presupuestos-pc-gamer-2019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>
                <a:hlinkClick r:id="rId3"/>
              </a:rPr>
              <a:t>https://www.kitguru.net/tech-news/mustafa-mahmoud/2019-is-the-best-year-ever-for-fighting-games/</a:t>
            </a:r>
            <a:endParaRPr lang="ca-ES">
              <a:cs typeface="Calibri"/>
            </a:endParaRPr>
          </a:p>
          <a:p>
            <a:r>
              <a:rPr lang="ca-ES" dirty="0"/>
              <a:t>https://twitter.com/MatPiscatella/status/1195122321884897280</a:t>
            </a:r>
            <a:endParaRPr lang="ca-ES" dirty="0">
              <a:cs typeface="Calibri"/>
            </a:endParaRPr>
          </a:p>
          <a:p>
            <a:endParaRPr lang="ca-ES" dirty="0"/>
          </a:p>
          <a:p>
            <a:r>
              <a:rPr lang="ca-ES" dirty="0"/>
              <a:t>https://www.deconstructoroffun.com/blog/2019/2/2/2019-predictions-5-rpg-is-where-the-big-bucks</a:t>
            </a:r>
            <a:endParaRPr lang="ca-ES" dirty="0">
              <a:cs typeface="Calibri" panose="020F0502020204030204"/>
            </a:endParaRP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2354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https://www.payscale.com/research/US/Job=Video_Game_Designer/Salary</a:t>
            </a:r>
            <a:endParaRPr lang="en-US" dirty="0"/>
          </a:p>
          <a:p>
            <a:r>
              <a:rPr lang="en-US" dirty="0">
                <a:hlinkClick r:id="rId4"/>
              </a:rPr>
              <a:t>https://mejorenpc.com/presupuestos-pc-gamer-2019/</a:t>
            </a:r>
            <a:endParaRPr lang="en-US" dirty="0"/>
          </a:p>
          <a:p>
            <a:r>
              <a:rPr lang="en-US" dirty="0">
                <a:hlinkClick r:id="rId5"/>
              </a:rPr>
              <a:t>https://store.unity.com/es/compare-plans</a:t>
            </a:r>
            <a:endParaRPr lang="en-US" dirty="0">
              <a:cs typeface="Calibri" panose="020F0502020204030204"/>
              <a:hlinkClick r:id="rId5"/>
            </a:endParaRPr>
          </a:p>
          <a:p>
            <a:r>
              <a:rPr lang="en-US" dirty="0">
                <a:hlinkClick r:id="rId6"/>
              </a:rPr>
              <a:t>https://www.autodesk.com/products/3ds-max/subscribe?support=ADVANCED&amp;plc=3DSMAX&amp;term=1-YEAR&amp;quantity=1</a:t>
            </a:r>
            <a:endParaRPr lang="en-US" dirty="0">
              <a:cs typeface="Calibri"/>
              <a:hlinkClick r:id="rId6"/>
            </a:endParaRPr>
          </a:p>
          <a:p>
            <a:r>
              <a:rPr lang="en-US" dirty="0">
                <a:hlinkClick r:id="rId7"/>
              </a:rPr>
              <a:t>https://www.adobe.com/es/creativecloud/plans.html</a:t>
            </a:r>
            <a:endParaRPr lang="en-US" dirty="0">
              <a:cs typeface="Calibri"/>
              <a:hlinkClick r:id="rId7"/>
            </a:endParaRPr>
          </a:p>
          <a:p>
            <a:r>
              <a:rPr lang="en-US" dirty="0">
                <a:hlinkClick r:id="rId8"/>
              </a:rPr>
              <a:t>https://www.substance3d.com/subscribe/</a:t>
            </a:r>
            <a:endParaRPr lang="en-US" dirty="0">
              <a:cs typeface="Calibri"/>
            </a:endParaRPr>
          </a:p>
          <a:p>
            <a:r>
              <a:rPr lang="en-US" dirty="0"/>
              <a:t>https://www.idealista.com/ca/inmueble/88082614/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1791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u="sng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8996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f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fif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eter&#10;&#10;Description generated with very high confidence">
            <a:extLst>
              <a:ext uri="{FF2B5EF4-FFF2-40B4-BE49-F238E27FC236}">
                <a16:creationId xmlns:a16="http://schemas.microsoft.com/office/drawing/2014/main" id="{AD4C0D54-290C-45D0-90A5-96A011C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5" y="699775"/>
            <a:ext cx="5514109" cy="54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06153EA-95FB-4388-8577-7BAD7F84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One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last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surprise</a:t>
            </a:r>
            <a:endParaRPr lang="ca-ES" dirty="0">
              <a:latin typeface="Lucida Handwriting" panose="03010101010101010101" pitchFamily="66" charset="0"/>
            </a:endParaRPr>
          </a:p>
        </p:txBody>
      </p:sp>
      <p:pic>
        <p:nvPicPr>
          <p:cNvPr id="6" name="Gameplay">
            <a:hlinkClick r:id="" action="ppaction://media"/>
            <a:extLst>
              <a:ext uri="{FF2B5EF4-FFF2-40B4-BE49-F238E27FC236}">
                <a16:creationId xmlns:a16="http://schemas.microsoft.com/office/drawing/2014/main" id="{8A1ACCEF-FEBD-4130-9009-CBB71E4030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279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D30E41F-1F45-47F9-B555-9ECECCA86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5" y="1089660"/>
            <a:ext cx="584835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1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C3D-D491-4F0C-824B-65E62F9D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ucida Handwriting"/>
                <a:cs typeface="Calibri Light"/>
              </a:rPr>
              <a:t>The game focuses on...</a:t>
            </a:r>
            <a:endParaRPr lang="en-US">
              <a:latin typeface="Lucida Handwrit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71BD-81E7-4B96-8FB0-B84329778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Casual players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Computer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Online</a:t>
            </a:r>
            <a:br>
              <a:rPr lang="en-US" dirty="0">
                <a:latin typeface="Lucida Handwriting" panose="03010101010101010101" pitchFamily="66" charset="0"/>
              </a:rPr>
            </a:br>
            <a:r>
              <a:rPr lang="en-US" dirty="0">
                <a:latin typeface="Lucida Handwriting" panose="03010101010101010101" pitchFamily="66" charset="0"/>
              </a:rPr>
              <a:t>multiplayer</a:t>
            </a:r>
          </a:p>
          <a:p>
            <a:endParaRPr lang="en-US" dirty="0"/>
          </a:p>
        </p:txBody>
      </p:sp>
      <p:pic>
        <p:nvPicPr>
          <p:cNvPr id="7" name="Imatge 6" descr="Imatge que conté interior, persona, portàtil, assegut&#10;&#10;Descripció generada automàticament">
            <a:extLst>
              <a:ext uri="{FF2B5EF4-FFF2-40B4-BE49-F238E27FC236}">
                <a16:creationId xmlns:a16="http://schemas.microsoft.com/office/drawing/2014/main" id="{E355527B-CBB8-4A89-BD3F-829A96EFC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17" y="1825625"/>
            <a:ext cx="5091954" cy="3284311"/>
          </a:xfrm>
          <a:prstGeom prst="rect">
            <a:avLst/>
          </a:prstGeom>
        </p:spPr>
      </p:pic>
      <p:pic>
        <p:nvPicPr>
          <p:cNvPr id="8" name="Imatge 7" descr="Imatge que conté finestra, dibuix&#10;&#10;Descripció generada automàticament">
            <a:extLst>
              <a:ext uri="{FF2B5EF4-FFF2-40B4-BE49-F238E27FC236}">
                <a16:creationId xmlns:a16="http://schemas.microsoft.com/office/drawing/2014/main" id="{93A830F5-187C-4CF0-AFAC-FB0F47494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55" y="3329115"/>
            <a:ext cx="2919109" cy="29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idor de contingut 14">
            <a:extLst>
              <a:ext uri="{FF2B5EF4-FFF2-40B4-BE49-F238E27FC236}">
                <a16:creationId xmlns:a16="http://schemas.microsoft.com/office/drawing/2014/main" id="{004CD55C-6DEF-4E84-AC32-B649899C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206" y="391112"/>
            <a:ext cx="4537174" cy="26437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GB" sz="2400" dirty="0">
                <a:latin typeface="Lucida Handwriting"/>
                <a:ea typeface="+mn-lt"/>
                <a:cs typeface="+mn-lt"/>
              </a:rPr>
              <a:t>Year-to-date sales of fighting genre games are at an all-time high, with genre sales 11 percent higher than the previous year-to-date high set in 2015.</a:t>
            </a:r>
            <a:r>
              <a:rPr lang="en-GB" sz="2400" dirty="0">
                <a:latin typeface="Lucida Handwriting"/>
              </a:rPr>
              <a:t>(Mat </a:t>
            </a:r>
            <a:r>
              <a:rPr lang="en-GB" sz="2400" dirty="0" err="1">
                <a:latin typeface="Lucida Handwriting"/>
              </a:rPr>
              <a:t>Piscatella</a:t>
            </a:r>
            <a:r>
              <a:rPr lang="en-GB" sz="2400" dirty="0">
                <a:latin typeface="Lucida Handwriting"/>
              </a:rPr>
              <a:t> - November 14, 2019)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2438024-B19B-4D6F-9396-2CC927A6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03" y="3349614"/>
            <a:ext cx="4742211" cy="3396322"/>
          </a:xfrm>
          <a:prstGeom prst="rect">
            <a:avLst/>
          </a:prstGeom>
        </p:spPr>
      </p:pic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CB5D513C-2FC7-4439-9B6D-B60CEC40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9" y="56095"/>
            <a:ext cx="5978769" cy="3381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9346F-DA07-465A-959E-41DC31950D49}"/>
              </a:ext>
            </a:extLst>
          </p:cNvPr>
          <p:cNvSpPr txBox="1"/>
          <p:nvPr/>
        </p:nvSpPr>
        <p:spPr>
          <a:xfrm>
            <a:off x="468923" y="3763107"/>
            <a:ext cx="597876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Lucida Handwriting"/>
                <a:ea typeface="+mn-lt"/>
                <a:cs typeface="+mn-lt"/>
              </a:rPr>
              <a:t>The mid-core market grew by 7% in 2018. The main bulk of growth was driven by Battle Royale and Puzzle RPG and Fighting Games while the biggest losers were Synchronous Battlers (aka. Clash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Roayle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) and MMORPG (aka. Lineage II). (Michail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Katkoff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 –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Februaru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 2, 20)</a:t>
            </a:r>
          </a:p>
        </p:txBody>
      </p:sp>
    </p:spTree>
    <p:extLst>
      <p:ext uri="{BB962C8B-B14F-4D97-AF65-F5344CB8AC3E}">
        <p14:creationId xmlns:p14="http://schemas.microsoft.com/office/powerpoint/2010/main" val="320708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B63C-DB92-4758-B921-381B3DB1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Our game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F9EE5-BE11-4EDF-98CC-BB06FFD6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Fast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Easy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Diverse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F48DF8E1-24C7-4C24-B3B4-16C0D83C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6" y="1690688"/>
            <a:ext cx="7180271" cy="40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6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tge 10" descr="Imatge que conté edifici, assegut, dona, jugar&#10;&#10;Descripció generada automàticament">
            <a:extLst>
              <a:ext uri="{FF2B5EF4-FFF2-40B4-BE49-F238E27FC236}">
                <a16:creationId xmlns:a16="http://schemas.microsoft.com/office/drawing/2014/main" id="{D110CC1E-0A06-43D1-9C8F-8A775EA30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80" y="1527361"/>
            <a:ext cx="3302066" cy="1846787"/>
          </a:xfrm>
          <a:prstGeom prst="rect">
            <a:avLst/>
          </a:prstGeom>
        </p:spPr>
      </p:pic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DACA75FF-CEFE-4A2D-86E7-1D63F3974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12"/>
          <a:stretch/>
        </p:blipFill>
        <p:spPr>
          <a:xfrm>
            <a:off x="2136556" y="449878"/>
            <a:ext cx="3297361" cy="1055054"/>
          </a:xfrm>
        </p:spPr>
      </p:pic>
      <p:pic>
        <p:nvPicPr>
          <p:cNvPr id="9" name="Imatge 8" descr="Imatge que conté text, llibre&#10;&#10;Descripció generada automàticament">
            <a:extLst>
              <a:ext uri="{FF2B5EF4-FFF2-40B4-BE49-F238E27FC236}">
                <a16:creationId xmlns:a16="http://schemas.microsoft.com/office/drawing/2014/main" id="{DB13CC48-8221-4904-B944-3C4CDF7A6C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01" y="99786"/>
            <a:ext cx="2771386" cy="1751824"/>
          </a:xfrm>
          <a:prstGeom prst="rect">
            <a:avLst/>
          </a:prstGeom>
        </p:spPr>
      </p:pic>
      <p:pic>
        <p:nvPicPr>
          <p:cNvPr id="15" name="Imatge 14" descr="Imatge que conté taula, assegut, decorat, elements&#10;&#10;Descripció generada automàticament">
            <a:extLst>
              <a:ext uri="{FF2B5EF4-FFF2-40B4-BE49-F238E27FC236}">
                <a16:creationId xmlns:a16="http://schemas.microsoft.com/office/drawing/2014/main" id="{802F15E0-BAB4-4307-BDC0-24C972921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50" y="1525821"/>
            <a:ext cx="3285971" cy="1848359"/>
          </a:xfrm>
          <a:prstGeom prst="rect">
            <a:avLst/>
          </a:prstGeom>
        </p:spPr>
      </p:pic>
      <p:sp>
        <p:nvSpPr>
          <p:cNvPr id="16" name="QuadreDeText 15">
            <a:extLst>
              <a:ext uri="{FF2B5EF4-FFF2-40B4-BE49-F238E27FC236}">
                <a16:creationId xmlns:a16="http://schemas.microsoft.com/office/drawing/2014/main" id="{54D41F1C-0024-4899-862B-3487B457999F}"/>
              </a:ext>
            </a:extLst>
          </p:cNvPr>
          <p:cNvSpPr txBox="1"/>
          <p:nvPr/>
        </p:nvSpPr>
        <p:spPr>
          <a:xfrm>
            <a:off x="5494052" y="401713"/>
            <a:ext cx="913333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ca-ES" sz="8800" dirty="0">
                <a:latin typeface="Lucida Handwriting"/>
              </a:rPr>
              <a:t>X</a:t>
            </a:r>
          </a:p>
        </p:txBody>
      </p:sp>
      <p:pic>
        <p:nvPicPr>
          <p:cNvPr id="7" name="Imatge 18" descr="Imatge que conté edifici, carrer, nen, assegut&#10;&#10;Descripció generada automàticament">
            <a:extLst>
              <a:ext uri="{FF2B5EF4-FFF2-40B4-BE49-F238E27FC236}">
                <a16:creationId xmlns:a16="http://schemas.microsoft.com/office/drawing/2014/main" id="{1C601505-0EB4-45A6-958D-DBCBC5467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1" y="3677715"/>
            <a:ext cx="2906558" cy="1637585"/>
          </a:xfrm>
          <a:prstGeom prst="rect">
            <a:avLst/>
          </a:prstGeom>
        </p:spPr>
      </p:pic>
      <p:pic>
        <p:nvPicPr>
          <p:cNvPr id="10" name="Imatge 30" descr="Imatge que conté assegut, edifici, taula, part frontal&#10;&#10;Descripció generada automàticament">
            <a:extLst>
              <a:ext uri="{FF2B5EF4-FFF2-40B4-BE49-F238E27FC236}">
                <a16:creationId xmlns:a16="http://schemas.microsoft.com/office/drawing/2014/main" id="{647C8CA1-16D0-47D3-B992-87166D915D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3676517"/>
            <a:ext cx="2910707" cy="1642564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61FF9887-139F-421C-AB20-30DB9F460498}"/>
              </a:ext>
            </a:extLst>
          </p:cNvPr>
          <p:cNvSpPr txBox="1"/>
          <p:nvPr/>
        </p:nvSpPr>
        <p:spPr>
          <a:xfrm>
            <a:off x="621640" y="4044177"/>
            <a:ext cx="4494811" cy="241655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Most fighting games are 2D</a:t>
            </a: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Restrictive 3D alternatives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Flat stages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Complex controls</a:t>
            </a:r>
          </a:p>
        </p:txBody>
      </p:sp>
      <p:pic>
        <p:nvPicPr>
          <p:cNvPr id="8" name="Imatge 24" descr="Imatge que conté petit, gos, negre, grup&#10;&#10;Descripció generada automàticament">
            <a:extLst>
              <a:ext uri="{FF2B5EF4-FFF2-40B4-BE49-F238E27FC236}">
                <a16:creationId xmlns:a16="http://schemas.microsoft.com/office/drawing/2014/main" id="{D4A1A2C0-7598-4993-B015-FFF4287A00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97" y="5035579"/>
            <a:ext cx="2906558" cy="16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5B5B0C1-97CB-4D55-A8DB-1D18C527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These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awesome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people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are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making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the</a:t>
            </a:r>
            <a:r>
              <a:rPr lang="ca-ES" dirty="0">
                <a:latin typeface="Lucida Handwriting" panose="03010101010101010101" pitchFamily="66" charset="0"/>
              </a:rPr>
              <a:t> game!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4BE8A78B-CD2F-4240-B6A6-1F462F06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64" y="2054225"/>
            <a:ext cx="5001491" cy="4351338"/>
          </a:xfrm>
        </p:spPr>
        <p:txBody>
          <a:bodyPr/>
          <a:lstStyle/>
          <a:p>
            <a:r>
              <a:rPr lang="es-ES" sz="3200" b="1" dirty="0" err="1">
                <a:latin typeface="Lucida Handwriting" panose="03010101010101010101" pitchFamily="66" charset="0"/>
              </a:rPr>
              <a:t>Programming</a:t>
            </a:r>
            <a:r>
              <a:rPr lang="es-ES" sz="3200" b="1" dirty="0">
                <a:latin typeface="Lucida Handwriting" panose="03010101010101010101" pitchFamily="66" charset="0"/>
              </a:rPr>
              <a:t> </a:t>
            </a:r>
            <a:r>
              <a:rPr lang="es-ES" sz="3200" b="1" dirty="0" err="1">
                <a:latin typeface="Lucida Handwriting" panose="03010101010101010101" pitchFamily="66" charset="0"/>
              </a:rPr>
              <a:t>team</a:t>
            </a:r>
            <a:r>
              <a:rPr lang="es-ES" sz="3200" b="1" dirty="0">
                <a:latin typeface="Lucida Handwriting" panose="03010101010101010101" pitchFamily="66" charset="0"/>
              </a:rPr>
              <a:t>:</a:t>
            </a:r>
            <a:endParaRPr lang="ca-ES" sz="3200" dirty="0">
              <a:latin typeface="Lucida Handwriting" panose="03010101010101010101" pitchFamily="66" charset="0"/>
            </a:endParaRPr>
          </a:p>
          <a:p>
            <a:pPr lvl="1"/>
            <a:r>
              <a:rPr lang="es-ES" sz="2800" b="1" dirty="0">
                <a:latin typeface="Lucida Handwriting" panose="03010101010101010101" pitchFamily="66" charset="0"/>
              </a:rPr>
              <a:t>Marc Segura Duran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lvl="1"/>
            <a:r>
              <a:rPr lang="es-ES" sz="2800" b="1" dirty="0">
                <a:latin typeface="Lucida Handwriting" panose="03010101010101010101" pitchFamily="66" charset="0"/>
              </a:rPr>
              <a:t>Albert </a:t>
            </a:r>
            <a:r>
              <a:rPr lang="es-ES" sz="2800" b="1" dirty="0" err="1">
                <a:latin typeface="Lucida Handwriting" panose="03010101010101010101" pitchFamily="66" charset="0"/>
              </a:rPr>
              <a:t>Martinez</a:t>
            </a:r>
            <a:r>
              <a:rPr lang="es-ES" sz="2800" b="1" dirty="0">
                <a:latin typeface="Lucida Handwriting" panose="03010101010101010101" pitchFamily="66" charset="0"/>
              </a:rPr>
              <a:t> Oliver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lvl="1"/>
            <a:r>
              <a:rPr lang="es-ES" sz="2800" b="1" dirty="0" err="1">
                <a:latin typeface="Lucida Handwriting" panose="03010101010101010101" pitchFamily="66" charset="0"/>
              </a:rPr>
              <a:t>Angel</a:t>
            </a:r>
            <a:r>
              <a:rPr lang="es-ES" sz="2800" b="1" dirty="0">
                <a:latin typeface="Lucida Handwriting" panose="03010101010101010101" pitchFamily="66" charset="0"/>
              </a:rPr>
              <a:t> Farré </a:t>
            </a:r>
            <a:r>
              <a:rPr lang="es-ES" sz="2800" b="1" dirty="0" err="1">
                <a:latin typeface="Lucida Handwriting" panose="03010101010101010101" pitchFamily="66" charset="0"/>
              </a:rPr>
              <a:t>Echaburua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marL="0" indent="0">
              <a:buNone/>
            </a:pPr>
            <a:endParaRPr lang="ca-ES" dirty="0"/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0D37443-B32B-45EE-94BE-62706DF6F467}"/>
              </a:ext>
            </a:extLst>
          </p:cNvPr>
          <p:cNvSpPr txBox="1"/>
          <p:nvPr/>
        </p:nvSpPr>
        <p:spPr>
          <a:xfrm>
            <a:off x="6005945" y="2051050"/>
            <a:ext cx="588125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b="1" dirty="0">
                <a:latin typeface="Lucida Handwriting" panose="03010101010101010101" pitchFamily="66" charset="0"/>
              </a:rPr>
              <a:t>Lead </a:t>
            </a:r>
            <a:r>
              <a:rPr lang="es-ES" sz="3200" b="1" dirty="0" err="1">
                <a:latin typeface="Lucida Handwriting" panose="03010101010101010101" pitchFamily="66" charset="0"/>
              </a:rPr>
              <a:t>designer</a:t>
            </a:r>
            <a:r>
              <a:rPr lang="es-ES" sz="3200" b="1" dirty="0">
                <a:latin typeface="Lucida Handwriting" panose="03010101010101010101" pitchFamily="66" charset="0"/>
              </a:rPr>
              <a:t>:</a:t>
            </a:r>
            <a:endParaRPr lang="ca-ES" sz="3200" dirty="0">
              <a:latin typeface="Lucida Handwriting" panose="03010101010101010101" pitchFamily="66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2800" b="1" dirty="0">
                <a:latin typeface="Lucida Handwriting" panose="03010101010101010101" pitchFamily="66" charset="0"/>
              </a:rPr>
              <a:t>Eric Cugat Herraiz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b="1" dirty="0" err="1">
                <a:latin typeface="Lucida Handwriting" panose="03010101010101010101" pitchFamily="66" charset="0"/>
              </a:rPr>
              <a:t>Animation</a:t>
            </a:r>
            <a:r>
              <a:rPr lang="es-ES" sz="3200" b="1" dirty="0">
                <a:latin typeface="Lucida Handwriting" panose="03010101010101010101" pitchFamily="66" charset="0"/>
              </a:rPr>
              <a:t>:</a:t>
            </a:r>
            <a:endParaRPr lang="ca-ES" sz="3200" dirty="0">
              <a:latin typeface="Lucida Handwriting" panose="03010101010101010101" pitchFamily="66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2800" b="1" u="sng" dirty="0">
                <a:latin typeface="Lucida Handwriting" panose="03010101010101010101" pitchFamily="66" charset="0"/>
              </a:rPr>
              <a:t>José Ignacio Alonso Engel</a:t>
            </a:r>
            <a:endParaRPr lang="ca-ES" sz="2800" u="sng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31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967047A-E6A0-44E3-8459-D0670BED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The</a:t>
            </a:r>
            <a:r>
              <a:rPr lang="ca-ES" dirty="0">
                <a:latin typeface="Lucida Handwriting" panose="03010101010101010101" pitchFamily="66" charset="0"/>
              </a:rPr>
              <a:t> game so far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DC9D022-5FDB-4566-888C-D87F8E14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Functional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multiplayer</a:t>
            </a:r>
            <a:endParaRPr lang="ca-ES" dirty="0">
              <a:latin typeface="Lucida Handwriting" panose="03010101010101010101" pitchFamily="66" charset="0"/>
            </a:endParaRPr>
          </a:p>
          <a:p>
            <a:r>
              <a:rPr lang="ca-ES" dirty="0" err="1">
                <a:latin typeface="Lucida Handwriting" panose="03010101010101010101" pitchFamily="66" charset="0"/>
              </a:rPr>
              <a:t>Functional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matches</a:t>
            </a:r>
            <a:endParaRPr lang="ca-ES" dirty="0">
              <a:latin typeface="Lucida Handwriting" panose="03010101010101010101" pitchFamily="66" charset="0"/>
            </a:endParaRPr>
          </a:p>
          <a:p>
            <a:r>
              <a:rPr lang="ca-ES" dirty="0">
                <a:latin typeface="Lucida Handwriting" panose="03010101010101010101" pitchFamily="66" charset="0"/>
              </a:rPr>
              <a:t>Interactive </a:t>
            </a:r>
            <a:r>
              <a:rPr lang="ca-ES" dirty="0" err="1">
                <a:latin typeface="Lucida Handwriting" panose="03010101010101010101" pitchFamily="66" charset="0"/>
              </a:rPr>
              <a:t>stage</a:t>
            </a:r>
            <a:endParaRPr lang="ca-ES" dirty="0">
              <a:latin typeface="Lucida Handwriting" panose="03010101010101010101" pitchFamily="66" charset="0"/>
            </a:endParaRP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1A7EBED3-78F3-473F-8370-05932C5B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89" y="2792944"/>
            <a:ext cx="6016034" cy="33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08FC-06F9-400F-8669-E7AB74DC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And the costs are...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7E80-AAD9-412B-8B34-84A555CC1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Lucida Handwriting"/>
              </a:rPr>
              <a:t>Salary: </a:t>
            </a:r>
            <a:r>
              <a:rPr lang="en-US" sz="2000" dirty="0">
                <a:latin typeface="Lucida Handwriting"/>
                <a:ea typeface="+mn-lt"/>
                <a:cs typeface="+mn-lt"/>
              </a:rPr>
              <a:t>around 14594€ per member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Computers: around 1000€ per PC</a:t>
            </a:r>
          </a:p>
          <a:p>
            <a:r>
              <a:rPr lang="en-US" sz="2000" dirty="0">
                <a:latin typeface="Lucida Handwriting"/>
              </a:rPr>
              <a:t>Unity Pro: 625€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3DSMax: 975€ x 5 members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latin typeface="Lucida Handwriting"/>
              </a:rPr>
              <a:t>Photoshop: 120€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Substance Painter Pro: 500€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Office to work: 2250€</a:t>
            </a:r>
            <a:endParaRPr lang="en-US" sz="2000" dirty="0">
              <a:latin typeface="Lucida Handwriting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latin typeface="Lucida Handwriting"/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Lucida Handwriting"/>
              <a:cs typeface="Calibri" panose="020F0502020204030204"/>
            </a:endParaRPr>
          </a:p>
          <a:p>
            <a:r>
              <a:rPr lang="en-US" dirty="0">
                <a:solidFill>
                  <a:srgbClr val="FF0000"/>
                </a:solidFill>
                <a:latin typeface="Lucida Handwriting"/>
                <a:cs typeface="Calibri" panose="020F0502020204030204"/>
              </a:rPr>
              <a:t>Total: 91320 € for 5 months</a:t>
            </a:r>
          </a:p>
        </p:txBody>
      </p:sp>
      <p:pic>
        <p:nvPicPr>
          <p:cNvPr id="1026" name="Picture 2" descr="data:image/jpeg;base64,/9j/4AAQSkZJRgABAQAAAQABAAD/2wCEAAkGBxAQEA0NDxEREBAPEQ8QDQ0QEBcQFQ4QFhcWFhURFRUYHSggGBoxGxUVITEjJSkrLi4uGCAzODMsNygtMisBCgoKDg0OGhAQGi0hHR8tLS0vLS0tLS0tLS0tLS0rLS0tLS0tLS0tLS0tKy0rKy0tLS0rLS0tLS0tLS0tLS0tLf/AABEIAOEA4QMBEQACEQEDEQH/xAAbAAACAgMBAAAAAAAAAAAAAAAAAQMFAgQGB//EAEMQAAIBAgIGBwUFBQYHAAAAAAABAgMRBDEFBhIhQVEiMmFxgZGxBxNScqEUQmLB0SNTgpLhQ2ODorKzJCU1wuLw8f/EABoBAQADAQEBAAAAAAAAAAAAAAABAgMEBQb/xAA1EQEAAgIABAMFBwMEAwAAAAAAAQIDEQQSITETQVEFMmGBsSJxocHR4fAjQlIUNENiFTOR/9oADAMBAAIRAxEAPwD2FJbizI7IAsgCyALIAsgCyALIAsgCyALIAsgCyALIAsgCyALIAsgCyALIAsgCyALIAsgCyALIAsgCyAhsBMskBpTm7ve83xJZzJbb5vzJRuT23zfmDZ7b5vzITsbb5vzBs1N835g2e0+b8wnZ7T5vzBsbT5vzBs9p835g2e0+YSe0wHcAuQHcBphJ3ALgMBhJgADAYSYAiBgShABMskBoVM5d7LMp7sQGAwGAyAwkwGAAO4S1K+lsPT69WCfLaTLxS0+TC/FYae9aGutYcM9ymn3Sj+pPhWY/+Qwz2n6fq2Kelab5257n6Mjw5aRxdJbFLF05ZSXc93qVmsw1rmpbtKcq1NBJgNAMBhJgCAYDCTAwCEAEyyQFfUzl3v1LMZ7kABJgMBgMgMJMCk07rLSw14L9pW/dp7ofO+Hdma48U26+Th4rjqYOkdben6uI0hpzEV2/eVHs/u49GK7LLPxuddcda9nz+fi82b3p6ekdmimaOOYMIZ0q0oO8ZOL7HYiYiV63tX3Z0tsFp+cbKqttfEt0l+pnbFHk7MXHWjpfq6fR+k24qVOW1H4Xvt2NcDC1PV62HiZ1uk7hd4THRqburL4Xx7jG1Zh6WLPW/TtLbRRuYDQDAYSYAgGAwliEIAJlkgK6p1pd79SzGe5AMACTAYDAZA5nW7WP7Ovs9F/tpLpS/dRf/d6G2LHzdZ7ODjeL8OOSnvfR585tttu7bu297b5s63gTGzUiVJqzUiVJhmmFJhkmSoYGxgsZKlJTj/FHhJciLViYa4c1sVtw7DC4qNSMakXuf0fI5ZjU6e3TJFoi0L7R2O2+hLrcH8X9TG9ddYenw+fm+zbusEZuswGgGAwkwBMBgICACZZICtqdaXe/UsxnuQDAYAEmAwNLTeklhqFWu97irQi/vTe6K8ya15p0zzZPDpNnkVbESnKU5tylJuUpPNt5s7Y6PnrbtO57sVIlXlZqQUmrNSJZzVJGRLOapEyWUwyTJUMC21fxOzKVPhJbS71/T0M8kebt4PJqZr83QQrWaadmt6Zjp6MXmJ3Dp8BivewUuOUl2nNaupe1gy+JTbZRVsYDQDAYSYAmAAQATLJAVtXrS736lmM92IQYSYDAAlkBwPtK0h06GFT3Ri6s12u8Y/RS8zfDHm87jbbmKfNxO2bbcXKamETVnGRLOaoK2kFF7Mek+PJETZaMEz1ljTxs3xS7l+o5pROCjco4mXGzLRLlvir5N6nO5eJctq6SEs2xo+VqtP5kvPcVt2bcPP8AUq6FVDHT0eZb6u4q1R0+E07fMt/pcyy16bd3AZdZOX1dKc72DQSYDQDAYSYABABMskBWVetLvfqXYT3YgMgMJMBgAS8n16lL7fiNr+72Pk2I5eNzpx+68zPEzklzzmW2z5TUxsmrHEVWou2bso2zu924TPRWKbl2uq/s4ThGtjpSTlvWGg9nZX95LO/YrW5mE5PR6FeHietnZ0NVsBBbMcLSt+KO2/OV2U57erXwMf8AjCDG6nYKons0/cy4SpNxt/C7x+haMtoY5OCw38tfc4zTOgqmEmlLpU5X93VSsn2NcGdeO8WeBxvC2wT16x5S0EzVwTDa0ev2kX8N5eSuVt2aYI+3E+nVbKoZ6dcWbeja+zWov8cPJuz9Sto6S2wX5ctZ+MO8OJ9MAGgkwGgGAwkwIAJo8AKur1pd79S7Ce7EBgMgMJMBgVul9BYbF7Pv6e047ozi3GSXK64djLRaY7KXx1v3UVX2d4R9WpXj2bUJL6xLeJKngVadb2ax+5ipL56Kl6SRPifBWeH9JZaI1AnRxGHrVK1OpClNVHDYacnFPZ4tdaz8CLZNxopw+rRMy70ydJoJMDndeMXSjhnSk06s3F0o8VZq8uxWuvE2wRPNt53tO1PBms951p59Fna+ZmFjg47MXJ5zy7Irj5+hWerWkctd+c/ROpkaTzNjAyvVornUpr/MiLdpbYZ3krHxj6vSDgfWmQABoJMBoBgZBKACaPACqq9aXzP1LMJ7kSgBJgMgMJMBgASyQAAwFUqRinKTUYre5Sdkl2tkEzru5LTeu9OF6eFXvJ5e+fUj3LOXp3m9MO+7gz8dFelOs+vk4mviZ1ZyqVJOc5O8pSzZ0xER0h4eS1rTNrTuWxhaSfTl1VkuM3yXZzZZjMRHW3b6tl1bu7/+diGmc3mZ3JqYNrjVak6mKpcoXqS7kt31aMss6pLv9nU5+Ir8Ov8APm9BOJ9SYDIAA0EmA0BmEoAJo8AKqq+lL5n6l2E92IQYAEmAyAwkwGABKu0np/C4a6rVoxkt/u1eU+zox3kxWZUtete8uT0n7Rs44Wj/AItb1UIv1ZpGP1YX4j/GHKaQ0tiMS9qvVlPlG9ox7orcjasRHZw5b2v70oYF3JZYUMPbfPwhxffy9e4tEOXJetfvTym36JLckuSRfTktabTuSuFTUgnbvtTNHunRdaS6Vazj2U11fPPyOLPfc69H03srh/Dx+JPe30/nV0Rg9UwkwGQABhJgSBKACaPACoq9aXzS9S7nnuSYDAYAEmAyAwkwGB5J7Qf+oV/lo/7cTenuuPN78ufii7C0tvDYeUsty+J5F4iZcmXNSneVnQoqGW9/E/y5GkVebk4m1u3RIWcwAAL/AFX0E8RJVaitRg+P9q/hXZzZjmy8saju9P2fwM5rc94+zH4/zzegrkcL6gwkwGEmAyAAMJShKACaPACordaXzS9S7nnuxCDTCTAYDCQAyAwkwPLdf8LP7bVqOLUJxpbE2naVoJOz470zoxxuHncVk5L9Yc01Y004/EmwpV5wd4vvWafgImYWtipkjVob1LSi+9Frtjv+heMnq4r8BP8AZP8A9TrH0+b/AJWW54c88Jljy/ESx8OF34W9RzQRwuSW5ofZruTbsoW6Czknxvy7ik39HXi4GK9b9Xf6uaQVlh5brL9k+xfdObJXze3w2TpyT8l+YuwAMJMBhJgMgAEwWQATR4AU9brT+aXqXc892IQYDTCTAYDCQAyAwkqlOMk4ySlF5xkrp96YRMRPSVDjtTMFVu1CVJvjSlsr+V3X0NIyWhz24TFPlr7lPW9nEG+hiZRXKdJT+qki3i/Bn/ovSyOHs254vdyWH/8AMeL8D/Rz/l+H7qbWrVSWCUasJOrRlaLm1Z058mlwfB+HfauTbPJw0U673Dm2y6IrEdm1ovFe6qwn93qz+V5/r4BFnZKq4tNOzi7prg0QrE66w7rRmMValCqs2rSXKSzRzWjU6epjvz1iW2VXADCTAYSYDIEwWQATR4AU9brT+aXqXc892AQYDAaYSYDAYSAI54mEc5xXfJDUyrN6x3lHDSNFyjTU05SuopX3tK+eWSZPJOt6RGWkzrfWW2VaGAIJaOsFCNTCYuEsnRqPfwcU5Rfg0n4E1nUqXjdZeKRidTzZskjAllNnUYSrenTbzcVfvW5+hErVncOo1NxfSq0XxW3HvW5+q8jHLHm7OFt1mrqzF2mAAMJMBhJgTkLIAJo8AKat1p/NL1Lw5p7sQABgMBphJgUemMfLb93CTio7pNO15d5tSsa3LkzZZ3qPJVTqt5yb722aac8zM92DkEKWGnf+Ih7vKnLag/3klmu5q6JjU9J81bxaurx3h6To7HU69NVabunmuMH8LXBnLas1nUvUxZa5K81W0VaGBy+vOm406FTDQd6tVbMkv7ODzv2tX3d5pjrudubicsVryx3l5rGB06eXa6WMCWU2XOEdqVPul/qkUt3dGHrRcar1rYuh+Lbi/GMvzSM7+66sE6yQ9BOd6RgMBgASYDA2CF0AE0eAFXUw03KTtm3xXMtthNZ2Swk+zzJ2ckslhJdnmRs5JP7JLmhs5JH2SXNDaeST+yS5obOST+yy7Bs5ZcbpiLhXrRfxX81f8zppP2YebmjV5houZZm0tK1WqNVrPZt57vzITDkU7Wa3WyfINFxo3Tc6ctpSlSnk6kN6l80Huf8A7uJ7xqerHkmk7pOnR0ddqyW94afa1Ug/FFJxVbRxWSO+mrjdcMRNOKqQgnww9Np/z1Mu9ImMdVLcXefPX3OdqTc3d82827t5tt72+1mkQ47X2cYFmU2SKJOmNrrKp0dmHwRUX82b+rZjady9PFXlpELLVVbWModm3J9yhL87FL9nRgj+pD0Y53omEmAwGABJgbJC6ACZZICJ8QqEAAJslDFyAxc2EbYub5k6Rtymt1FqcK3Ca2ZfMsvo/obY56acXFV6xZzzmaOVDXSlGUHlJNeYHKypNNxeadmStNmUYk6ZTZLGBOmM3SRgTplNksYEspskjAtplN21hoKP7SWUX0U/vT4Lu4v+pW86hrw2PxLbntCOU+P1MXquq1Bwrc62IeUY+7i/xOzf0S8zPJPk6eGr1mztjF2GAwkwGAwAJbRC6ACZZICJ8QqEAAJxJQWwDRe7GzROj2jaNNDS2BjWpTpbSu98XyksmXrOpZ5KRaunnVaMoSlCStKLaknwZu8yYmJ1KJzA0sbhNt7UetxXxL9S0SzvE+TQUC7mtZJGBLKbJIwJZTdLGBLKbNlUVFbVTcs1D70u5cF2v6lbXiG2HhrZOs9IQV67k+SW6MVlFcjGZ29WtYrGo7MKUJTlGnBOUptRjFcW9yRG1oiZnUPYdBaNWFw9KgrNxV6kviqPfJ91/okc1p3O3rY6clYhuumnwIX1DF0FwY2jlYOi12ko1LEIADAANshogAmWSAifEKhAAAAAASG0ShDOnHg0uy5O1ZiHN6y6E98ve07e9it6T3VFy7zSttOXNi5usd3DVG02mmmnZpqzT5M1cWkbmApVE+vFS7cpeaz8bkxaYZ2xVt3JRpfjXZaMv0LeIwtwkT2lkpUl8b7OjH9R4iv+ijzknjLdSKh+LrS83l4WKzeZb04fHTrENadRttt3bzb3tlW7DaIHo+o+rDo2xeIjarJfsqbzpRecn+J/Rd5le++kO/h8HL9q3d2Jm6gAwABNAYOku4bNMHSfeTtGmDCraIaIQJlkgInxCoQAAAAClG5JMbQzovhvJ2pMIpRa4MlEwjZKqo0zoOliel1KnColn2SXH1LROmWTFFvvcVpPQuIoXc4OUP3sOlG3by8S8W25bY7VVe2SoxcgMXIgYuQG7ovRGIxUtmhTlLnPKEe+T3fmRMxHdemO1+0PRtWtTqWFca1VqtXWTt0Kb/CuL7X4WMrX27sXDxTrPWXTlHQAABgAAABIAGr5hBhKACZZICJ8QqEAAAAABJhAATgnml5EmmDoR5Dco5YJ4WPb5k80o5IV2M1ZwlW7nSV396PQfnGxPPKlsFJ7wq6uoGDllLEQ7I1Iv/VBk+JLOeFpPqxp+z7Bp3dTES7HOCX0hceJJHCU9ZWeE1TwNOzVCMmuNRup9G7fQrN5aVwY48l1TgopRilFLKKVku5Iq2ZAAAAAMAAAAJADCAEoAJlkgInxCoQAAAAAEmEAACTQAAAU2sesNPAqk6kJz965pbFt2zs3vf5jSmObdnLxPF1wa5o77/DX6ptX9NU8ZSdanGUdmbhKMrXTST4d5FqzWdSvw/EVzV5qrKUkk5Pckm2+SWZRtM6jbmNFa70cRWpYeFKonUk4qUnGy3N3z7DW2Kaxtw4vaFMt4pET1dUZO9Q6x60UsFKnTnCc5Ti5Wg10UnZXv4+RemObdnJxHGUwTEWje2zq9p2njac6tOMobE9iUZWvkmnu4b/oRek1nq04fia56zNfJsaY0h9mozxDpyqRhZzjC11HjLfwRFa806XzZfDpN9b019XdP0sbCc6alFwlszpztdX3qW7g9/ky16TXuz4fiaZ4ma+TPT+m6WCpKrVTltSUYU422pPja/CxFKTadQniOIrhrzWSaE0l9qoxxCpzpxk3sKdryivvbuAtXlnS2HL4tOaI1Hxb5VsAGEAJQATLJARPiFQgAAAAAJMIAAEmgAAA4T2qdXBd9f0pnTg83je1u9Pn+SL2e1JUMVisFP70VOPJuPLvjO/gM3WsWPZ0zjy2xT/NOk12xvucDXafSqJUo/x7n/l2jLFG7O7jsnJgn49HnuqlCVPSOEhLc9qMrdkqe0vo0dGSd0l43B1mvEVif50ewHG+kecpLHaakn0qVFyTXBwpK3ltv6nT7mN4n+44zr2j8v3Go1R4XSGKwMspe8hG/GVNtxfjHaGWOakWOAtOLPbFPx/B6LKKacWk000096aeaZzPbmN9JeZ14S0PpBTjd4arw+Kk30o/NF/lzOqP6lPi8G0TwfEbj3Z+n7M5KWmMfuusLQ45Wp3+kpNeXcP/AF0+KevG5/8ArH0/d6TTgoqMYpKMUlGK3JJbkkcr3YiIjUMgkAMIASgAmWSAifEKhAAAAAASYQAAJNAAABwftV6uC76/pTOnB5vG9rd6fP8AJFpr/hdIaOxmUatOkqj7oqE7/wAMokU+1SYOI/pcRTJ66/SW3r3J4jE4DR8d+1NTqdib2b+EVNkYukTZpx8+JkpihWuKWnkluSqxSXJKki3/ABMYjXHa+P5O+0vjfcUK9f8AdwlJdsrdFedjCsbnT1s2Tw8c29IeY6m6eoYOderWjVnOooxi4KLsrtyu5SWb2fI6slJtGoeFwXEY8NpteJ3KPS2nac8fDH4eM4pOlKcZpJuUd0sm9zil9RWk8vLKubiKznjLTfk9cpzUoxnHfGSUovmmrpnG+kiYmNw8+19x7xWIoaNoJSlCa2pW/tZbtm/BJb3/AEOnFXljml4vtDJ4uSMNPL6/z+dEepOPlgsXW0fXtH3k1FPlVXV38mn6cxljmrzQjgck4Ms4r+f1/d6Qcz2wEgBhACUAEyyQET4hUIAAAAACTCAABJoAAAOD9qvVwXfX9KZ04PN43tbvT5/k3desF7zR9Kqs6Hup3/A4qMvWL8CmKdWb+0MfNgi3ppWakSljMdUxtTe6NGEVxtNxVNNeCm/Evl+zXUOfgd5s85LeUfsim/8An/8AjR/2kP8AiRH+++f5Lf2nY/Yw9LDp7607yX4IWfq4+RXDHXbo9p5NY4p6/ksdVdCUYYPDKpRpynKCqTlOnGTvPpWu1yaXgUyWmbS34TBWuGu46z17equ9oOhqX2T31KnThKjOMpOEFG8JdFp2XNxZbDaebUsPaOCvhc1Y1qWro7WpUdFQntJ14OWGpR/Et8ZW5KDj5dpace7/AAZ4+M5OF/7R0/nyZ+znQztPSFW7nU2lRcs7Pr1PF7vB8yM1/wC2E+zcE9ctu89vzll7SNCuUI4+munStGtbNwv0Z+D+j7Bhv/bKfaXD7jxa947rrU7TixmHTk061K0K64t8J+NvO5TJTll1cFxHjY+veO/6r4zdgAYQAlABMskBE+IVAAAAAAAwAACTQAAAFggBISAdgCwDAAFZAZAACsAwkAMIASgAmWSAYAAAAAAAAAAAAAAAAAAAAAAAAAAAAAAAAAAAQgJAAAAAAAAAAAAAAAAAAAAAAAAAAAAAAAAAAAAAYAf/2Q==">
            <a:extLst>
              <a:ext uri="{FF2B5EF4-FFF2-40B4-BE49-F238E27FC236}">
                <a16:creationId xmlns:a16="http://schemas.microsoft.com/office/drawing/2014/main" id="{F200406C-5159-4B4E-91AD-989EACA3E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078" y="3353697"/>
            <a:ext cx="1445636" cy="1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5B4A8180-C3EF-4573-9069-002088F9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255" y="1637567"/>
            <a:ext cx="1482400" cy="1445636"/>
          </a:xfrm>
          <a:prstGeom prst="rect">
            <a:avLst/>
          </a:prstGeom>
        </p:spPr>
      </p:pic>
      <p:pic>
        <p:nvPicPr>
          <p:cNvPr id="5" name="Imatge 4" descr="Imatge que conté fosc, il·luminat, ordinador, assegut&#10;&#10;Descripció generada automàticament">
            <a:extLst>
              <a:ext uri="{FF2B5EF4-FFF2-40B4-BE49-F238E27FC236}">
                <a16:creationId xmlns:a16="http://schemas.microsoft.com/office/drawing/2014/main" id="{F30616F1-B5DB-40AA-9B1A-7B640AD885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97"/>
          <a:stretch/>
        </p:blipFill>
        <p:spPr>
          <a:xfrm>
            <a:off x="9348542" y="-23937"/>
            <a:ext cx="1445636" cy="1423100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86154638-5700-4358-89B7-4064EA675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428" y="5081813"/>
            <a:ext cx="1483657" cy="1423100"/>
          </a:xfrm>
          <a:prstGeom prst="rect">
            <a:avLst/>
          </a:prstGeom>
        </p:spPr>
      </p:pic>
      <p:pic>
        <p:nvPicPr>
          <p:cNvPr id="11" name="Imatge 10" descr="Imatge que conté interior, pis, sostre, taula&#10;&#10;Descripció generada automàticament">
            <a:extLst>
              <a:ext uri="{FF2B5EF4-FFF2-40B4-BE49-F238E27FC236}">
                <a16:creationId xmlns:a16="http://schemas.microsoft.com/office/drawing/2014/main" id="{96093EB1-03B9-42FD-80B5-A41B185179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43" y="3142012"/>
            <a:ext cx="2113196" cy="3553691"/>
          </a:xfrm>
          <a:prstGeom prst="rect">
            <a:avLst/>
          </a:prstGeom>
        </p:spPr>
      </p:pic>
      <p:pic>
        <p:nvPicPr>
          <p:cNvPr id="4" name="Picture 6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7C70C948-44E9-45A7-9BC1-4B708965D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007" y="1033840"/>
            <a:ext cx="1940379" cy="19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2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1">
            <a:extLst>
              <a:ext uri="{FF2B5EF4-FFF2-40B4-BE49-F238E27FC236}">
                <a16:creationId xmlns:a16="http://schemas.microsoft.com/office/drawing/2014/main" id="{4D21F523-3EF3-47FB-AB9D-5C07CD30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Lucida Handwriting" panose="03010101010101010101" pitchFamily="66" charset="0"/>
              </a:rPr>
              <a:t>What’s next</a:t>
            </a:r>
          </a:p>
        </p:txBody>
      </p:sp>
      <p:pic>
        <p:nvPicPr>
          <p:cNvPr id="6" name="Imagen 5" descr="Imagen que contiene persona, mujer, sostener, amarillo&#10;&#10;Descripción generada automáticamente">
            <a:extLst>
              <a:ext uri="{FF2B5EF4-FFF2-40B4-BE49-F238E27FC236}">
                <a16:creationId xmlns:a16="http://schemas.microsoft.com/office/drawing/2014/main" id="{7F2D8F18-C09E-4355-9BE2-E3D229EC1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85" y="1013701"/>
            <a:ext cx="3330575" cy="3315107"/>
          </a:xfrm>
          <a:prstGeom prst="rect">
            <a:avLst/>
          </a:prstGeom>
        </p:spPr>
      </p:pic>
      <p:sp>
        <p:nvSpPr>
          <p:cNvPr id="7" name="Contenidor de contingut 2">
            <a:extLst>
              <a:ext uri="{FF2B5EF4-FFF2-40B4-BE49-F238E27FC236}">
                <a16:creationId xmlns:a16="http://schemas.microsoft.com/office/drawing/2014/main" id="{5E0121C2-0E30-4364-9448-BD7E632F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2" y="1690688"/>
            <a:ext cx="6340591" cy="4351338"/>
          </a:xfrm>
        </p:spPr>
        <p:txBody>
          <a:bodyPr/>
          <a:lstStyle/>
          <a:p>
            <a:r>
              <a:rPr lang="en-GB" dirty="0">
                <a:latin typeface="Lucida Handwriting" panose="03010101010101010101" pitchFamily="66" charset="0"/>
              </a:rPr>
              <a:t>Character models</a:t>
            </a:r>
          </a:p>
          <a:p>
            <a:r>
              <a:rPr lang="en-GB" sz="2800" dirty="0">
                <a:latin typeface="Lucida Handwriting" panose="03010101010101010101" pitchFamily="66" charset="0"/>
              </a:rPr>
              <a:t>Multiple in-game characters</a:t>
            </a:r>
          </a:p>
          <a:p>
            <a:r>
              <a:rPr lang="en-GB" dirty="0">
                <a:latin typeface="Lucida Handwriting" panose="03010101010101010101" pitchFamily="66" charset="0"/>
              </a:rPr>
              <a:t>Character balance</a:t>
            </a:r>
          </a:p>
          <a:p>
            <a:r>
              <a:rPr lang="en-GB" dirty="0">
                <a:latin typeface="Lucida Handwriting" panose="03010101010101010101" pitchFamily="66" charset="0"/>
              </a:rPr>
              <a:t>Game Settings customization</a:t>
            </a:r>
          </a:p>
          <a:p>
            <a:r>
              <a:rPr lang="en-GB" dirty="0">
                <a:latin typeface="Lucida Handwriting" panose="03010101010101010101" pitchFamily="66" charset="0"/>
              </a:rPr>
              <a:t>Additional maps</a:t>
            </a:r>
          </a:p>
          <a:p>
            <a:r>
              <a:rPr lang="en-GB" dirty="0">
                <a:latin typeface="Lucida Handwriting" panose="03010101010101010101" pitchFamily="66" charset="0"/>
              </a:rPr>
              <a:t>Fight animations</a:t>
            </a:r>
          </a:p>
          <a:p>
            <a:endParaRPr lang="ca-ES" sz="2800" dirty="0">
              <a:latin typeface="Lucida Handwriting" panose="03010101010101010101" pitchFamily="66" charset="0"/>
            </a:endParaRP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9" name="Imagen 8" descr="Imagen que contiene teclado, blanco&#10;&#10;Descripción generada automáticamente">
            <a:extLst>
              <a:ext uri="{FF2B5EF4-FFF2-40B4-BE49-F238E27FC236}">
                <a16:creationId xmlns:a16="http://schemas.microsoft.com/office/drawing/2014/main" id="{60217240-2F03-43CE-9BE4-2B1CA8562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41" y="4593280"/>
            <a:ext cx="4494176" cy="2262069"/>
          </a:xfrm>
          <a:prstGeom prst="rect">
            <a:avLst/>
          </a:prstGeom>
        </p:spPr>
      </p:pic>
      <p:pic>
        <p:nvPicPr>
          <p:cNvPr id="11" name="Imagen 10" descr="Imagen que contiene hidrante&#10;&#10;Descripción generada automáticamente">
            <a:extLst>
              <a:ext uri="{FF2B5EF4-FFF2-40B4-BE49-F238E27FC236}">
                <a16:creationId xmlns:a16="http://schemas.microsoft.com/office/drawing/2014/main" id="{2685BF52-E9CE-4A1A-8A1E-2B1DB38FC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1" y="4883027"/>
            <a:ext cx="2504587" cy="172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393</Words>
  <Application>Microsoft Office PowerPoint</Application>
  <PresentationFormat>Panorámica</PresentationFormat>
  <Paragraphs>61</Paragraphs>
  <Slides>11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Lucida Handwriting</vt:lpstr>
      <vt:lpstr>office theme</vt:lpstr>
      <vt:lpstr>Presentación de PowerPoint</vt:lpstr>
      <vt:lpstr>The game focuses on...</vt:lpstr>
      <vt:lpstr>Presentación de PowerPoint</vt:lpstr>
      <vt:lpstr>Our game is…</vt:lpstr>
      <vt:lpstr>Presentación de PowerPoint</vt:lpstr>
      <vt:lpstr>These awesome people are making the game!</vt:lpstr>
      <vt:lpstr>The game so far</vt:lpstr>
      <vt:lpstr>And the costs are...</vt:lpstr>
      <vt:lpstr>What’s next</vt:lpstr>
      <vt:lpstr>One last surprise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Angel Farre</cp:lastModifiedBy>
  <cp:revision>292</cp:revision>
  <dcterms:created xsi:type="dcterms:W3CDTF">2019-12-17T10:32:41Z</dcterms:created>
  <dcterms:modified xsi:type="dcterms:W3CDTF">2019-12-20T15:52:12Z</dcterms:modified>
</cp:coreProperties>
</file>